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6.xml" ContentType="application/inkml+xml"/>
  <Override PartName="/ppt/ink/ink7.xml" ContentType="application/inkml+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435" r:id="rId5"/>
    <p:sldId id="258" r:id="rId6"/>
    <p:sldId id="2439" r:id="rId7"/>
    <p:sldId id="2454" r:id="rId8"/>
    <p:sldId id="2432" r:id="rId9"/>
    <p:sldId id="2459" r:id="rId10"/>
    <p:sldId id="2443" r:id="rId11"/>
    <p:sldId id="2456" r:id="rId12"/>
    <p:sldId id="2455" r:id="rId13"/>
    <p:sldId id="2444" r:id="rId14"/>
    <p:sldId id="2445" r:id="rId15"/>
    <p:sldId id="2446" r:id="rId16"/>
    <p:sldId id="262" r:id="rId17"/>
    <p:sldId id="2438" r:id="rId18"/>
    <p:sldId id="2457" r:id="rId19"/>
    <p:sldId id="2436" r:id="rId20"/>
    <p:sldId id="24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16" autoAdjust="0"/>
    <p:restoredTop sz="53361" autoAdjust="0"/>
  </p:normalViewPr>
  <p:slideViewPr>
    <p:cSldViewPr snapToGrid="0">
      <p:cViewPr varScale="1">
        <p:scale>
          <a:sx n="64" d="100"/>
          <a:sy n="64" d="100"/>
        </p:scale>
        <p:origin x="1880" y="160"/>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7/28/20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Ethan</a:t>
            </a:r>
          </a:p>
          <a:p>
            <a:endParaRPr lang="en-CA" sz="1800" dirty="0"/>
          </a:p>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Ethan</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health, social and economic ravages of the COVID-19 pandemic. This price tag (which continues to grow) includes direct spending, equity injections, loans and guarantees. It is more than four times what all the countries on the planet collectively spent on military, weapons and war in 2019. It is a staggering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we deal with and recover from this pandemic, we need to do so in a way that better prepares us to deal with future pandemics and other unpredictable but inevitable large-scale disasters, like very big earthquakes, tsunamis and hurricanes.</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In the last 20 years, we've had six significant threats like SARS, MERS, Ebola, avian influenza and swine flu. One can therefore predict that there is no doubt we will see another stock market crash due to a large-scale disaster.</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don't know when the next market crash will happen. It is inevitable but we cannot predict with certainty, but we can prepare for the future. Keeping that in mind, we have made an attempt to evaluate the performance of our custom portfolio, the fintech ETF and the S&amp;P 500 for the next 10 years.</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b="1" i="0" kern="1200" dirty="0" err="1">
                <a:solidFill>
                  <a:schemeClr val="tx1"/>
                </a:solidFill>
                <a:effectLst/>
                <a:latin typeface="+mn-lt"/>
                <a:ea typeface="+mn-ea"/>
                <a:cs typeface="+mn-cs"/>
              </a:rPr>
              <a:t>Manjari</a:t>
            </a:r>
            <a:endParaRPr lang="en-CA" sz="1400" b="1" i="0" kern="1200" dirty="0">
              <a:solidFill>
                <a:schemeClr val="tx1"/>
              </a:solidFill>
              <a:effectLst/>
              <a:latin typeface="+mn-lt"/>
              <a:ea typeface="+mn-ea"/>
              <a:cs typeface="+mn-cs"/>
            </a:endParaRPr>
          </a:p>
          <a:p>
            <a:endParaRPr lang="en-CA" sz="1400" b="1"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Emergency Savings</a:t>
            </a:r>
            <a:r>
              <a:rPr lang="en-CA" sz="14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Expected expenses</a:t>
            </a:r>
            <a:r>
              <a:rPr lang="en-CA" sz="14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Investing to profit from the next crash</a:t>
            </a:r>
            <a:r>
              <a:rPr lang="en-CA" sz="14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US" sz="1400" dirty="0"/>
          </a:p>
          <a:p>
            <a:pPr marL="0" indent="0" algn="l">
              <a:buNone/>
            </a:pPr>
            <a:endParaRPr lang="en-US" sz="1200"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381413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Richard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Richard</a:t>
            </a:r>
          </a:p>
          <a:p>
            <a:endParaRPr lang="en-US" sz="2000" dirty="0"/>
          </a:p>
          <a:p>
            <a:r>
              <a:rPr lang="en-US" sz="2000" dirty="0"/>
              <a:t>Our clean up process involved setting weights to the custom portfolio, calculating the daily returns then, combining and comparing the custom portfolio, FINX ETF, and S&amp;P500 returns.</a:t>
            </a:r>
          </a:p>
          <a:p>
            <a:endParaRPr lang="en-US" sz="2000" dirty="0"/>
          </a:p>
          <a:p>
            <a:r>
              <a:rPr lang="en-US" sz="2000" dirty="0"/>
              <a:t>We conducted a Monte Carlo Simulation to determine possible future outcomes of investing in these assets. We then calculated the mean of the daily returns, the daily volatility, annualized STD, all to determine which portfolios are risker than the s&amp;p500</a:t>
            </a:r>
          </a:p>
          <a:p>
            <a:endParaRPr lang="en-US" sz="2000" dirty="0"/>
          </a:p>
          <a:p>
            <a:r>
              <a:rPr lang="en-US" sz="2000" dirty="0"/>
              <a:t>An interesting thought to our investigation was that we anticipated that the stock market would be negatively correlated with the amount of COVID cases however we found that this was not true</a:t>
            </a:r>
          </a:p>
          <a:p>
            <a:endParaRPr lang="en-US" sz="2000" dirty="0"/>
          </a:p>
          <a:p>
            <a:endParaRPr lang="en-US" sz="2000" dirty="0"/>
          </a:p>
          <a:p>
            <a:pPr marL="171450" indent="-171450">
              <a:buFontTx/>
              <a:buChar char="-"/>
            </a:pPr>
            <a:endParaRPr lang="en-US" sz="2000" dirty="0"/>
          </a:p>
          <a:p>
            <a:pPr marL="171450" indent="-171450">
              <a:buFontTx/>
              <a:buChar char="-"/>
            </a:pPr>
            <a:endParaRPr lang="en-US" sz="2000" dirty="0"/>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Jessica</a:t>
            </a:r>
          </a:p>
          <a:p>
            <a:endParaRPr lang="en-CA" sz="2000" b="0" i="0" kern="1200" dirty="0">
              <a:solidFill>
                <a:schemeClr val="tx1"/>
              </a:solidFill>
              <a:effectLst/>
              <a:latin typeface="+mn-lt"/>
              <a:ea typeface="+mn-ea"/>
              <a:cs typeface="+mn-cs"/>
            </a:endParaRPr>
          </a:p>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and paved the road to recovery. The S&amp;P 500 has gained strength based on a Federal Government stimulus package and the Federal Reserve rate cuts. </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13221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Jessica</a:t>
            </a: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TECH (Microsoft) Orange – significantly affected and has fully recovered</a:t>
            </a:r>
            <a:endParaRPr lang="en-CA" sz="16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0" i="0" kern="1200" dirty="0">
                <a:solidFill>
                  <a:schemeClr val="tx1"/>
                </a:solidFill>
                <a:effectLst/>
                <a:latin typeface="+mn-lt"/>
                <a:ea typeface="+mn-ea"/>
                <a:cs typeface="+mn-cs"/>
              </a:rPr>
              <a:t>The shift to working from home with the help of digital collaboration tools will continue to drive demand for infrastructure to support this shift. Tech companies are typically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 (</a:t>
            </a:r>
            <a:r>
              <a:rPr lang="en-US" sz="1600" b="1" dirty="0"/>
              <a:t>Pfizer [PFE]) Green – minimally affected and has recovered</a:t>
            </a:r>
            <a:endParaRPr lang="en-CA" sz="1600" b="1"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healthcare is focusing on emergency or COVID related services, there are significant less resources for other healthcare needs and less demand for minor healthcare needs. Pharma companies whose products are effective against COVID-19 will benefit financially. </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 (AT&amp;T [T]) Red – minimally affected and has recovered </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during mandated isolation </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Jessica</a:t>
            </a:r>
          </a:p>
          <a:p>
            <a:endParaRPr lang="en-US" sz="1600" b="1" dirty="0"/>
          </a:p>
          <a:p>
            <a:r>
              <a:rPr lang="en-US" sz="1600" b="1" dirty="0"/>
              <a:t>FINANCIAL INDUSTRY (JPM[JP Morgan]) Blue – Significantly affected and has not recovered</a:t>
            </a:r>
          </a:p>
          <a:p>
            <a:r>
              <a:rPr lang="en-CA" sz="1600" b="0" i="0" kern="1200" dirty="0">
                <a:solidFill>
                  <a:schemeClr val="tx1"/>
                </a:solidFill>
                <a:effectLst/>
                <a:latin typeface="+mn-lt"/>
                <a:ea typeface="+mn-ea"/>
                <a:cs typeface="+mn-cs"/>
              </a:rPr>
              <a:t>Central banks are expected to keep rates low  for several more years, which has the potential to reduce banks’ profits and the labour needed to operate. The outcome of reduced interest rates, business activity, and large scale non-performing loans, has the potential to become a significant contributing factor to a prolonged recession. ‍</a:t>
            </a:r>
          </a:p>
          <a:p>
            <a:endParaRPr lang="en-US" sz="1400" b="1" dirty="0"/>
          </a:p>
          <a:p>
            <a:r>
              <a:rPr lang="en-US" sz="1600" b="1" dirty="0"/>
              <a:t>ENERGY (ExxonMobil  [</a:t>
            </a:r>
            <a:r>
              <a:rPr lang="en-US" sz="1600" b="1" dirty="0" err="1"/>
              <a:t>xom</a:t>
            </a:r>
            <a:r>
              <a:rPr lang="en-US" sz="1600" b="1" dirty="0"/>
              <a:t>]) Purple –affected and starting to recover as demand returns </a:t>
            </a:r>
          </a:p>
          <a:p>
            <a:r>
              <a:rPr lang="en-CA" sz="1600" b="0" i="0" kern="1200" dirty="0">
                <a:solidFill>
                  <a:schemeClr val="tx1"/>
                </a:solidFill>
                <a:effectLst/>
                <a:latin typeface="+mn-lt"/>
                <a:ea typeface="+mn-ea"/>
                <a:cs typeface="+mn-cs"/>
              </a:rPr>
              <a:t>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78260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Jessica</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Our choice of stocks in the custom portfolio was based on sector diversification and their performance</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9089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hart" Target="../charts/chart6.xml"/><Relationship Id="rId7"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customXml" Target="../ink/ink8.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6.xml"/><Relationship Id="rId18" Type="http://schemas.openxmlformats.org/officeDocument/2006/relationships/image" Target="../media/image33.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30.png"/><Relationship Id="rId17" Type="http://schemas.openxmlformats.org/officeDocument/2006/relationships/customXml" Target="../ink/ink18.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29.png"/><Relationship Id="rId19" Type="http://schemas.openxmlformats.org/officeDocument/2006/relationships/customXml" Target="../ink/ink19.xml"/><Relationship Id="rId4" Type="http://schemas.openxmlformats.org/officeDocument/2006/relationships/image" Target="../media/image26.png"/><Relationship Id="rId9" Type="http://schemas.openxmlformats.org/officeDocument/2006/relationships/customXml" Target="../ink/ink14.xml"/><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2.xml"/><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8846F6E-4BC3-7647-9258-55E3F06DE43F}"/>
                  </a:ext>
                </a:extLst>
              </p14:cNvPr>
              <p14:cNvContentPartPr/>
              <p14:nvPr/>
            </p14:nvContentPartPr>
            <p14:xfrm>
              <a:off x="6017959" y="2371804"/>
              <a:ext cx="809640" cy="46800"/>
            </p14:xfrm>
          </p:contentPart>
        </mc:Choice>
        <mc:Fallback>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857EEF3E-8CD0-CC4C-97DE-4B8D515E369E}"/>
                  </a:ext>
                </a:extLst>
              </p14:cNvPr>
              <p14:cNvContentPartPr/>
              <p14:nvPr/>
            </p14:nvContentPartPr>
            <p14:xfrm>
              <a:off x="5996359" y="4991164"/>
              <a:ext cx="1333800" cy="23040"/>
            </p14:xfrm>
          </p:contentPart>
        </mc:Choice>
        <mc:Fallback>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117679D0-08F9-794F-BC72-26A7112C3513}"/>
                  </a:ext>
                </a:extLst>
              </p14:cNvPr>
              <p14:cNvContentPartPr/>
              <p14:nvPr/>
            </p14:nvContentPartPr>
            <p14:xfrm>
              <a:off x="8170039" y="2290444"/>
              <a:ext cx="294840" cy="108720"/>
            </p14:xfrm>
          </p:contentPart>
        </mc:Choice>
        <mc:Fallback>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10-year performance forecast</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6396579" y="1847850"/>
            <a:ext cx="5157787" cy="494506"/>
          </a:xfrm>
        </p:spPr>
        <p:txBody>
          <a:bodyPr>
            <a:normAutofit/>
          </a:bodyPr>
          <a:lstStyle/>
          <a:p>
            <a:pPr algn="ctr"/>
            <a:r>
              <a:rPr lang="en-US" dirty="0"/>
              <a:t>COMPARISON POINT 1</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id="{8E363825-4A89-2D4F-B930-75C80C916616}"/>
              </a:ext>
            </a:extLst>
          </p:cNvPr>
          <p:cNvSpPr>
            <a:spLocks noGrp="1"/>
          </p:cNvSpPr>
          <p:nvPr>
            <p:ph sz="half" idx="2"/>
          </p:nvPr>
        </p:nvSpPr>
        <p:spPr>
          <a:xfrm>
            <a:off x="6534805" y="2342356"/>
            <a:ext cx="5157787" cy="3684588"/>
          </a:xfrm>
        </p:spPr>
        <p:txBody>
          <a:bodyPr/>
          <a:lstStyle/>
          <a:p>
            <a:endParaRPr lang="en-US" dirty="0"/>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413305"/>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309966" y="413306"/>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309965" y="981905"/>
            <a:ext cx="7037615" cy="2254052"/>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Actions to take before the next crash</a:t>
            </a:r>
            <a:br>
              <a:rPr lang="en-US" sz="2800" dirty="0">
                <a:solidFill>
                  <a:schemeClr val="bg1"/>
                </a:solidFill>
                <a:latin typeface="Calibri" panose="020F0502020204030204" pitchFamily="34" charset="0"/>
                <a:cs typeface="Calibri" panose="020F0502020204030204" pitchFamily="34" charset="0"/>
              </a:rPr>
            </a:br>
            <a:br>
              <a:rPr lang="en-US" sz="120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2. Expected Expenses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3. Investing to profit from the next crash</a:t>
            </a:r>
            <a:endParaRPr lang="en-US" sz="1200" dirty="0">
              <a:solidFill>
                <a:schemeClr val="bg1"/>
              </a:solidFill>
              <a:latin typeface="+mn-lt"/>
            </a:endParaRPr>
          </a:p>
        </p:txBody>
      </p:sp>
      <p:sp>
        <p:nvSpPr>
          <p:cNvPr id="7" name="TextBox 6">
            <a:extLst>
              <a:ext uri="{FF2B5EF4-FFF2-40B4-BE49-F238E27FC236}">
                <a16:creationId xmlns:a16="http://schemas.microsoft.com/office/drawing/2014/main"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2"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2598351"/>
            <a:ext cx="10787270" cy="830649"/>
          </a:xfrm>
        </p:spPr>
        <p:txBody>
          <a:bodyPr>
            <a:normAutofit fontScale="90000"/>
          </a:bodyPr>
          <a:lstStyle/>
          <a:p>
            <a:r>
              <a:rPr lang="en-US" dirty="0">
                <a:solidFill>
                  <a:schemeClr val="bg1"/>
                </a:solidFill>
              </a:rPr>
              <a:t>Questions?</a:t>
            </a:r>
          </a:p>
        </p:txBody>
      </p:sp>
    </p:spTree>
    <p:extLst>
      <p:ext uri="{BB962C8B-B14F-4D97-AF65-F5344CB8AC3E}">
        <p14:creationId xmlns:p14="http://schemas.microsoft.com/office/powerpoint/2010/main" val="207483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7" y="1319619"/>
            <a:ext cx="5897218" cy="1806906"/>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id="{C57C4EF2-0652-0449-845D-F515CDACD774}"/>
              </a:ext>
            </a:extLst>
          </p:cNvPr>
          <p:cNvSpPr txBox="1">
            <a:spLocks/>
          </p:cNvSpPr>
          <p:nvPr/>
        </p:nvSpPr>
        <p:spPr>
          <a:xfrm>
            <a:off x="6095997" y="3405170"/>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Core Message</a:t>
            </a:r>
            <a:endParaRPr lang="en-US" sz="3600" dirty="0"/>
          </a:p>
        </p:txBody>
      </p:sp>
      <p:sp>
        <p:nvSpPr>
          <p:cNvPr id="15" name="Text Placeholder 3">
            <a:extLst>
              <a:ext uri="{FF2B5EF4-FFF2-40B4-BE49-F238E27FC236}">
                <a16:creationId xmlns:a16="http://schemas.microsoft.com/office/drawing/2014/main" id="{65F49854-A020-C64A-81D6-47946691E4BF}"/>
              </a:ext>
            </a:extLst>
          </p:cNvPr>
          <p:cNvSpPr txBox="1">
            <a:spLocks/>
          </p:cNvSpPr>
          <p:nvPr/>
        </p:nvSpPr>
        <p:spPr>
          <a:xfrm>
            <a:off x="6095997" y="4101190"/>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would the be the best financial strategy to take when the next global crisis is apparent</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33357" y="1237957"/>
            <a:ext cx="6177643" cy="5230346"/>
          </a:xfrm>
        </p:spPr>
        <p:txBody>
          <a:bodyPr>
            <a:normAutofit fontScale="92500" lnSpcReduction="10000"/>
          </a:bodyPr>
          <a:lstStyle/>
          <a:p>
            <a:r>
              <a:rPr lang="en-US" dirty="0"/>
              <a:t>Historical stock data from top 25 S&amp;P 500 companies (Custom Portfolio was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CA" dirty="0"/>
              <a:t>Tabulate was used to Pretty-print tabular data in Python, a library and a command-line utility.</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628855" y="304136"/>
            <a:ext cx="4161690" cy="1399101"/>
          </a:xfrm>
        </p:spPr>
        <p:txBody>
          <a:bodyPr/>
          <a:lstStyle/>
          <a:p>
            <a:r>
              <a:rPr lang="en-US" dirty="0"/>
              <a:t>Data Cleaning &amp; Exploration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099030" y="434715"/>
            <a:ext cx="2711971" cy="5827189"/>
          </a:xfrm>
        </p:spPr>
        <p:txBody>
          <a:bodyPr>
            <a:normAutofit fontScale="92500" lnSpcReduction="10000"/>
          </a:bodyPr>
          <a:lstStyle/>
          <a:p>
            <a:pPr marL="285750" indent="-285750"/>
            <a:r>
              <a:rPr lang="en-US" dirty="0"/>
              <a:t>Combine custom portfolio of  daily returns</a:t>
            </a:r>
          </a:p>
          <a:p>
            <a:pPr marL="285750" indent="-285750"/>
            <a:r>
              <a:rPr lang="en-US" dirty="0"/>
              <a:t>Combine custom portfolio with FINX ETF, and S&amp;P 500 Returns</a:t>
            </a:r>
          </a:p>
          <a:p>
            <a:pPr marL="285750" indent="-285750"/>
            <a:r>
              <a:rPr lang="en-US" dirty="0"/>
              <a:t>Investigate and plot data</a:t>
            </a:r>
          </a:p>
          <a:p>
            <a:pPr marL="285750" indent="-285750"/>
            <a:r>
              <a:rPr lang="en-US" dirty="0"/>
              <a:t>Compare market performance with COVID-19 cases</a:t>
            </a:r>
          </a:p>
          <a:p>
            <a:pPr marL="285750" indent="-285750"/>
            <a:r>
              <a:rPr lang="en-US" dirty="0"/>
              <a:t>Monte Carlo simulation for custom portfolio over 10 years</a:t>
            </a:r>
          </a:p>
          <a:p>
            <a:pPr marL="285750" indent="-285750"/>
            <a:r>
              <a:rPr lang="en-US" dirty="0"/>
              <a:t>Challenges for data cleaning:</a:t>
            </a:r>
          </a:p>
          <a:p>
            <a:pPr marL="742950" lvl="1" indent="-285750"/>
            <a:r>
              <a:rPr lang="en-US" sz="1600" dirty="0"/>
              <a:t>API data needed to be put into a JSON format</a:t>
            </a:r>
          </a:p>
          <a:p>
            <a:pPr marL="742950" lvl="1" indent="-285750"/>
            <a:r>
              <a:rPr lang="en-US" sz="1600" dirty="0"/>
              <a:t>Data from 2007 – current is a massive amount of data to clean</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276069" y="2143593"/>
            <a:ext cx="8658070" cy="3942414"/>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50CAB49-7930-A24C-A41D-151D6CE1E395}"/>
                  </a:ext>
                </a:extLst>
              </p14:cNvPr>
              <p14:cNvContentPartPr/>
              <p14:nvPr/>
            </p14:nvContentPartPr>
            <p14:xfrm>
              <a:off x="7688400" y="2341100"/>
              <a:ext cx="972000" cy="398160"/>
            </p14:xfrm>
          </p:contentPart>
        </mc:Choice>
        <mc:Fallback>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DBA6336B-329A-DB46-B471-8A8726A23E49}"/>
                  </a:ext>
                </a:extLst>
              </p14:cNvPr>
              <p14:cNvContentPartPr/>
              <p14:nvPr/>
            </p14:nvContentPartPr>
            <p14:xfrm>
              <a:off x="7553760" y="3787220"/>
              <a:ext cx="1161000" cy="592920"/>
            </p14:xfrm>
          </p:contentPart>
        </mc:Choice>
        <mc:Fallback>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393202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3146612" y="369415"/>
            <a:ext cx="8248218"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3146612" y="1074395"/>
            <a:ext cx="8248218"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
        <p:nvSpPr>
          <p:cNvPr id="9" name="TextBox 7">
            <a:extLst>
              <a:ext uri="{FF2B5EF4-FFF2-40B4-BE49-F238E27FC236}">
                <a16:creationId xmlns:a16="http://schemas.microsoft.com/office/drawing/2014/main" id="{00050F03-38D7-AA43-B739-EF7FB4C0CC71}"/>
              </a:ext>
            </a:extLst>
          </p:cNvPr>
          <p:cNvSpPr txBox="1"/>
          <p:nvPr/>
        </p:nvSpPr>
        <p:spPr>
          <a:xfrm>
            <a:off x="155643" y="369415"/>
            <a:ext cx="2533769" cy="1077218"/>
          </a:xfrm>
          <a:custGeom>
            <a:avLst/>
            <a:gdLst>
              <a:gd name="connsiteX0" fmla="*/ 0 w 2533769"/>
              <a:gd name="connsiteY0" fmla="*/ 0 h 1077218"/>
              <a:gd name="connsiteX1" fmla="*/ 481416 w 2533769"/>
              <a:gd name="connsiteY1" fmla="*/ 0 h 1077218"/>
              <a:gd name="connsiteX2" fmla="*/ 912157 w 2533769"/>
              <a:gd name="connsiteY2" fmla="*/ 0 h 1077218"/>
              <a:gd name="connsiteX3" fmla="*/ 1469586 w 2533769"/>
              <a:gd name="connsiteY3" fmla="*/ 0 h 1077218"/>
              <a:gd name="connsiteX4" fmla="*/ 1951002 w 2533769"/>
              <a:gd name="connsiteY4" fmla="*/ 0 h 1077218"/>
              <a:gd name="connsiteX5" fmla="*/ 2533769 w 2533769"/>
              <a:gd name="connsiteY5" fmla="*/ 0 h 1077218"/>
              <a:gd name="connsiteX6" fmla="*/ 2533769 w 2533769"/>
              <a:gd name="connsiteY6" fmla="*/ 560153 h 1077218"/>
              <a:gd name="connsiteX7" fmla="*/ 2533769 w 2533769"/>
              <a:gd name="connsiteY7" fmla="*/ 1077218 h 1077218"/>
              <a:gd name="connsiteX8" fmla="*/ 2027015 w 2533769"/>
              <a:gd name="connsiteY8" fmla="*/ 1077218 h 1077218"/>
              <a:gd name="connsiteX9" fmla="*/ 1596274 w 2533769"/>
              <a:gd name="connsiteY9" fmla="*/ 1077218 h 1077218"/>
              <a:gd name="connsiteX10" fmla="*/ 1089521 w 2533769"/>
              <a:gd name="connsiteY10" fmla="*/ 1077218 h 1077218"/>
              <a:gd name="connsiteX11" fmla="*/ 582767 w 2533769"/>
              <a:gd name="connsiteY11" fmla="*/ 1077218 h 1077218"/>
              <a:gd name="connsiteX12" fmla="*/ 0 w 2533769"/>
              <a:gd name="connsiteY12" fmla="*/ 1077218 h 1077218"/>
              <a:gd name="connsiteX13" fmla="*/ 0 w 2533769"/>
              <a:gd name="connsiteY13" fmla="*/ 517065 h 1077218"/>
              <a:gd name="connsiteX14" fmla="*/ 0 w 2533769"/>
              <a:gd name="connsiteY14"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769" h="1077218" extrusionOk="0">
                <a:moveTo>
                  <a:pt x="0" y="0"/>
                </a:moveTo>
                <a:cubicBezTo>
                  <a:pt x="150442" y="-40765"/>
                  <a:pt x="295631" y="40690"/>
                  <a:pt x="481416" y="0"/>
                </a:cubicBezTo>
                <a:cubicBezTo>
                  <a:pt x="667201" y="-40690"/>
                  <a:pt x="699189" y="10589"/>
                  <a:pt x="912157" y="0"/>
                </a:cubicBezTo>
                <a:cubicBezTo>
                  <a:pt x="1125125" y="-10589"/>
                  <a:pt x="1252827" y="17137"/>
                  <a:pt x="1469586" y="0"/>
                </a:cubicBezTo>
                <a:cubicBezTo>
                  <a:pt x="1686345" y="-17137"/>
                  <a:pt x="1800843" y="2378"/>
                  <a:pt x="1951002" y="0"/>
                </a:cubicBezTo>
                <a:cubicBezTo>
                  <a:pt x="2101161" y="-2378"/>
                  <a:pt x="2256619" y="2473"/>
                  <a:pt x="2533769" y="0"/>
                </a:cubicBezTo>
                <a:cubicBezTo>
                  <a:pt x="2539811" y="260142"/>
                  <a:pt x="2467875" y="297784"/>
                  <a:pt x="2533769" y="560153"/>
                </a:cubicBezTo>
                <a:cubicBezTo>
                  <a:pt x="2599663" y="822522"/>
                  <a:pt x="2501704" y="836804"/>
                  <a:pt x="2533769" y="1077218"/>
                </a:cubicBezTo>
                <a:cubicBezTo>
                  <a:pt x="2285858" y="1105597"/>
                  <a:pt x="2189467" y="1020154"/>
                  <a:pt x="2027015" y="1077218"/>
                </a:cubicBezTo>
                <a:cubicBezTo>
                  <a:pt x="1864563" y="1134282"/>
                  <a:pt x="1728181" y="1039169"/>
                  <a:pt x="1596274" y="1077218"/>
                </a:cubicBezTo>
                <a:cubicBezTo>
                  <a:pt x="1464367" y="1115267"/>
                  <a:pt x="1293908" y="1052308"/>
                  <a:pt x="1089521" y="1077218"/>
                </a:cubicBezTo>
                <a:cubicBezTo>
                  <a:pt x="885134" y="1102128"/>
                  <a:pt x="720020" y="1075542"/>
                  <a:pt x="582767" y="1077218"/>
                </a:cubicBezTo>
                <a:cubicBezTo>
                  <a:pt x="445514" y="1078894"/>
                  <a:pt x="225175" y="1057896"/>
                  <a:pt x="0" y="1077218"/>
                </a:cubicBezTo>
                <a:cubicBezTo>
                  <a:pt x="-19448" y="895646"/>
                  <a:pt x="43224" y="693556"/>
                  <a:pt x="0" y="517065"/>
                </a:cubicBezTo>
                <a:cubicBezTo>
                  <a:pt x="-43224" y="340574"/>
                  <a:pt x="37493" y="10484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Q2. What is the effect of COVID19 on the sectors represented in the custom portfolio?</a:t>
            </a:r>
          </a:p>
        </p:txBody>
      </p:sp>
    </p:spTree>
    <p:extLst>
      <p:ext uri="{BB962C8B-B14F-4D97-AF65-F5344CB8AC3E}">
        <p14:creationId xmlns:p14="http://schemas.microsoft.com/office/powerpoint/2010/main" val="4266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003183207"/>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Weights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endParaRPr lang="en-US" sz="18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5394</TotalTime>
  <Words>2414</Words>
  <Application>Microsoft Macintosh PowerPoint</Application>
  <PresentationFormat>Widescreen</PresentationFormat>
  <Paragraphs>236</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Gill Sans</vt:lpstr>
      <vt:lpstr>Office Theme</vt:lpstr>
      <vt:lpstr>Impact of COVID-19: A Comparative Portfolio Analysis and a glimpse into the future </vt:lpstr>
      <vt:lpstr>Summary</vt:lpstr>
      <vt:lpstr>Objectives</vt:lpstr>
      <vt:lpstr>Data Used</vt:lpstr>
      <vt:lpstr>Data Cleaning &amp; Exploration</vt:lpstr>
      <vt:lpstr>S&amp;P 500 Performance</vt:lpstr>
      <vt:lpstr>Custom Portfolio Performance</vt:lpstr>
      <vt:lpstr>Custom Portfolio Performance</vt:lpstr>
      <vt:lpstr>Custom Portfolio </vt:lpstr>
      <vt:lpstr>FinTech ETF </vt:lpstr>
      <vt:lpstr>Comparative Analysis</vt:lpstr>
      <vt:lpstr>Risk Analysis</vt:lpstr>
      <vt:lpstr>10-year performance forecast</vt:lpstr>
      <vt:lpstr>Actions to take before the next crash  1. Emergency Savings   2. Expected Expenses   3. Investing to profit from the next crash</vt:lpstr>
      <vt:lpstr>Sources</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Jessica Carmichael</cp:lastModifiedBy>
  <cp:revision>84</cp:revision>
  <dcterms:created xsi:type="dcterms:W3CDTF">2020-07-24T15:59:18Z</dcterms:created>
  <dcterms:modified xsi:type="dcterms:W3CDTF">2020-07-30T00:35:58Z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